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9" r:id="rId4"/>
    <p:sldId id="263" r:id="rId5"/>
    <p:sldId id="278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80" r:id="rId17"/>
    <p:sldId id="281" r:id="rId18"/>
    <p:sldId id="276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nle Omotoso" initials="kO" lastIdx="1" clrIdx="0">
    <p:extLst>
      <p:ext uri="{19B8F6BF-5375-455C-9EA6-DF929625EA0E}">
        <p15:presenceInfo xmlns:p15="http://schemas.microsoft.com/office/powerpoint/2012/main" userId="5e6d25ac9cf0c4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6D7"/>
          </a:solidFill>
        </a:fill>
      </a:tcStyle>
    </a:wholeTbl>
    <a:band2H>
      <a:tcTxStyle/>
      <a:tcStyle>
        <a:tcBdr/>
        <a:fill>
          <a:solidFill>
            <a:srgbClr val="EBECEC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20" autoAdjust="0"/>
    <p:restoredTop sz="94630"/>
  </p:normalViewPr>
  <p:slideViewPr>
    <p:cSldViewPr>
      <p:cViewPr>
        <p:scale>
          <a:sx n="107" d="100"/>
          <a:sy n="107" d="100"/>
        </p:scale>
        <p:origin x="17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066" y="6404292"/>
            <a:ext cx="28273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1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CCG North America…"/>
          <p:cNvSpPr txBox="1"/>
          <p:nvPr/>
        </p:nvSpPr>
        <p:spPr>
          <a:xfrm>
            <a:off x="1684867" y="2678429"/>
            <a:ext cx="6921123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>
                <a:solidFill>
                  <a:schemeClr val="accent2">
                    <a:satOff val="-14437"/>
                    <a:lumOff val="-10823"/>
                  </a:schemeClr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sz="4800" dirty="0"/>
              <a:t>RCCG North America </a:t>
            </a:r>
          </a:p>
          <a:p>
            <a:pPr algn="ctr">
              <a:defRPr sz="3200">
                <a:solidFill>
                  <a:schemeClr val="accent2">
                    <a:satOff val="-14437"/>
                    <a:lumOff val="-10823"/>
                  </a:schemeClr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sz="4800" dirty="0"/>
              <a:t>Camp Project in Nigeria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1"/>
          <p:cNvSpPr txBox="1"/>
          <p:nvPr/>
        </p:nvSpPr>
        <p:spPr>
          <a:xfrm>
            <a:off x="5375275" y="16002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85" name="LIVING ROOM"/>
          <p:cNvSpPr txBox="1"/>
          <p:nvPr/>
        </p:nvSpPr>
        <p:spPr>
          <a:xfrm>
            <a:off x="487362" y="1600200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LIVING ROOM</a:t>
            </a:r>
          </a:p>
        </p:txBody>
      </p:sp>
      <p:sp>
        <p:nvSpPr>
          <p:cNvPr id="86" name="3"/>
          <p:cNvSpPr txBox="1"/>
          <p:nvPr/>
        </p:nvSpPr>
        <p:spPr>
          <a:xfrm>
            <a:off x="5364162" y="19812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3</a:t>
            </a:r>
          </a:p>
        </p:txBody>
      </p:sp>
      <p:sp>
        <p:nvSpPr>
          <p:cNvPr id="87" name="BEDROOMS"/>
          <p:cNvSpPr txBox="1"/>
          <p:nvPr/>
        </p:nvSpPr>
        <p:spPr>
          <a:xfrm>
            <a:off x="476250" y="1981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BEDROOMS</a:t>
            </a:r>
          </a:p>
        </p:txBody>
      </p:sp>
      <p:sp>
        <p:nvSpPr>
          <p:cNvPr id="88" name="3"/>
          <p:cNvSpPr txBox="1"/>
          <p:nvPr/>
        </p:nvSpPr>
        <p:spPr>
          <a:xfrm>
            <a:off x="5364162" y="23622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3</a:t>
            </a:r>
          </a:p>
        </p:txBody>
      </p:sp>
      <p:sp>
        <p:nvSpPr>
          <p:cNvPr id="89" name="BATHROOMS AND TOILETS"/>
          <p:cNvSpPr txBox="1"/>
          <p:nvPr/>
        </p:nvSpPr>
        <p:spPr>
          <a:xfrm>
            <a:off x="476250" y="2362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BATHROOMS AND TOILETS</a:t>
            </a:r>
          </a:p>
        </p:txBody>
      </p:sp>
      <p:sp>
        <p:nvSpPr>
          <p:cNvPr id="90" name="333 square meters."/>
          <p:cNvSpPr txBox="1"/>
          <p:nvPr/>
        </p:nvSpPr>
        <p:spPr>
          <a:xfrm>
            <a:off x="5364162" y="27432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333 square meters.</a:t>
            </a:r>
          </a:p>
        </p:txBody>
      </p:sp>
      <p:sp>
        <p:nvSpPr>
          <p:cNvPr id="91" name="PLOT AREA"/>
          <p:cNvSpPr txBox="1"/>
          <p:nvPr/>
        </p:nvSpPr>
        <p:spPr>
          <a:xfrm>
            <a:off x="476250" y="2743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PLOT AREA</a:t>
            </a:r>
          </a:p>
        </p:txBody>
      </p:sp>
      <p:sp>
        <p:nvSpPr>
          <p:cNvPr id="92" name="BUILT AREA"/>
          <p:cNvSpPr txBox="1"/>
          <p:nvPr/>
        </p:nvSpPr>
        <p:spPr>
          <a:xfrm>
            <a:off x="511175" y="3233737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BUILT AREA</a:t>
            </a:r>
          </a:p>
        </p:txBody>
      </p:sp>
      <p:sp>
        <p:nvSpPr>
          <p:cNvPr id="93" name="152 square meters."/>
          <p:cNvSpPr txBox="1"/>
          <p:nvPr/>
        </p:nvSpPr>
        <p:spPr>
          <a:xfrm>
            <a:off x="5407025" y="3254375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152 square meters.</a:t>
            </a:r>
          </a:p>
        </p:txBody>
      </p:sp>
      <p:sp>
        <p:nvSpPr>
          <p:cNvPr id="94" name="ESTIMATED COST OF CONSTRUCTION"/>
          <p:cNvSpPr txBox="1"/>
          <p:nvPr/>
        </p:nvSpPr>
        <p:spPr>
          <a:xfrm>
            <a:off x="512762" y="3695700"/>
            <a:ext cx="55626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pPr>
              <a:buNone/>
            </a:pPr>
            <a:endParaRPr dirty="0"/>
          </a:p>
        </p:txBody>
      </p:sp>
      <p:sp>
        <p:nvSpPr>
          <p:cNvPr id="95" name="N13,520,000.00"/>
          <p:cNvSpPr txBox="1"/>
          <p:nvPr/>
        </p:nvSpPr>
        <p:spPr>
          <a:xfrm>
            <a:off x="5551487" y="3687762"/>
            <a:ext cx="31242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indent="0">
              <a:buNone/>
            </a:pPr>
            <a:endParaRPr dirty="0"/>
          </a:p>
        </p:txBody>
      </p:sp>
      <p:sp>
        <p:nvSpPr>
          <p:cNvPr id="96" name="3 BEDROOM SEMI- DETACHED BUNGALOW"/>
          <p:cNvSpPr txBox="1"/>
          <p:nvPr/>
        </p:nvSpPr>
        <p:spPr>
          <a:xfrm>
            <a:off x="65087" y="228600"/>
            <a:ext cx="8899526" cy="39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3 BEDROOM SEMI- DETACHED BUNGALOW</a:t>
            </a:r>
          </a:p>
        </p:txBody>
      </p:sp>
      <p:sp>
        <p:nvSpPr>
          <p:cNvPr id="97" name="SPECIFICATIONS.…"/>
          <p:cNvSpPr txBox="1"/>
          <p:nvPr/>
        </p:nvSpPr>
        <p:spPr>
          <a:xfrm>
            <a:off x="1116012" y="4652962"/>
            <a:ext cx="4751388" cy="13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SPECIFICATIONS.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*Aluminium roofing sheets, 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*Built up wardrobes and *kitchen worktop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*Optimum  quality doors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*Royal exotic tiles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*POPceiling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ROUND FLOOR PLAN"/>
          <p:cNvSpPr txBox="1"/>
          <p:nvPr/>
        </p:nvSpPr>
        <p:spPr>
          <a:xfrm>
            <a:off x="827087" y="619125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 GROUND FLOOR PLAN</a:t>
            </a:r>
          </a:p>
        </p:txBody>
      </p:sp>
      <p:sp>
        <p:nvSpPr>
          <p:cNvPr id="100" name="3 BEDROOM SEMI- DETACHED BUNGALOW"/>
          <p:cNvSpPr txBox="1"/>
          <p:nvPr/>
        </p:nvSpPr>
        <p:spPr>
          <a:xfrm>
            <a:off x="65087" y="228600"/>
            <a:ext cx="8899526" cy="39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3 BEDROOM SEMI- DETACHED BUNGALOW</a:t>
            </a:r>
          </a:p>
        </p:txBody>
      </p:sp>
      <p:pic>
        <p:nvPicPr>
          <p:cNvPr id="101" name="image.jpeg" descr="ima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537" y="1409700"/>
            <a:ext cx="8061326" cy="4467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2 BEDROOM TERRACE BUNGALOW"/>
          <p:cNvSpPr txBox="1"/>
          <p:nvPr/>
        </p:nvSpPr>
        <p:spPr>
          <a:xfrm>
            <a:off x="0" y="228600"/>
            <a:ext cx="88201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2BEDROOM</a:t>
            </a:r>
            <a:r>
              <a:rPr lang="en-US" dirty="0"/>
              <a:t> semi-Detached</a:t>
            </a:r>
            <a:r>
              <a:rPr dirty="0"/>
              <a:t> BUNGALOW</a:t>
            </a:r>
            <a:r>
              <a:rPr lang="en-US" dirty="0"/>
              <a:t> (N11.5m each)</a:t>
            </a:r>
            <a:endParaRPr dirty="0"/>
          </a:p>
        </p:txBody>
      </p:sp>
      <p:pic>
        <p:nvPicPr>
          <p:cNvPr id="104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00" y="725487"/>
            <a:ext cx="3602038" cy="2700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.png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12" y="3425825"/>
            <a:ext cx="3621088" cy="271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.png" descr="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8587" y="1487487"/>
            <a:ext cx="4943476" cy="7424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1"/>
          <p:cNvSpPr txBox="1"/>
          <p:nvPr/>
        </p:nvSpPr>
        <p:spPr>
          <a:xfrm>
            <a:off x="5375275" y="16002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09" name="LIVING ROOM"/>
          <p:cNvSpPr txBox="1"/>
          <p:nvPr/>
        </p:nvSpPr>
        <p:spPr>
          <a:xfrm>
            <a:off x="487362" y="1600200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LIVING ROOM</a:t>
            </a:r>
          </a:p>
        </p:txBody>
      </p:sp>
      <p:sp>
        <p:nvSpPr>
          <p:cNvPr id="110" name="2"/>
          <p:cNvSpPr txBox="1"/>
          <p:nvPr/>
        </p:nvSpPr>
        <p:spPr>
          <a:xfrm>
            <a:off x="5364162" y="19812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11" name="BEDROOMS"/>
          <p:cNvSpPr txBox="1"/>
          <p:nvPr/>
        </p:nvSpPr>
        <p:spPr>
          <a:xfrm>
            <a:off x="476250" y="1981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BEDROOMS</a:t>
            </a:r>
          </a:p>
        </p:txBody>
      </p:sp>
      <p:sp>
        <p:nvSpPr>
          <p:cNvPr id="112" name="2"/>
          <p:cNvSpPr txBox="1"/>
          <p:nvPr/>
        </p:nvSpPr>
        <p:spPr>
          <a:xfrm>
            <a:off x="5364162" y="23622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13" name="BATHROOMS AND TOILETS"/>
          <p:cNvSpPr txBox="1"/>
          <p:nvPr/>
        </p:nvSpPr>
        <p:spPr>
          <a:xfrm>
            <a:off x="476250" y="2362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BATHROOMS AND TOILETS</a:t>
            </a:r>
          </a:p>
        </p:txBody>
      </p:sp>
      <p:sp>
        <p:nvSpPr>
          <p:cNvPr id="114" name="310 square meters.…"/>
          <p:cNvSpPr txBox="1"/>
          <p:nvPr/>
        </p:nvSpPr>
        <p:spPr>
          <a:xfrm>
            <a:off x="5364162" y="2743200"/>
            <a:ext cx="31242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310 square meters.</a:t>
            </a:r>
          </a:p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248 square meters</a:t>
            </a:r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50" y="2713037"/>
            <a:ext cx="5602288" cy="82232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BUILT AREA"/>
          <p:cNvSpPr txBox="1"/>
          <p:nvPr/>
        </p:nvSpPr>
        <p:spPr>
          <a:xfrm>
            <a:off x="452437" y="3551237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BUILT AREA</a:t>
            </a:r>
          </a:p>
        </p:txBody>
      </p:sp>
      <p:sp>
        <p:nvSpPr>
          <p:cNvPr id="117" name="130 square meters."/>
          <p:cNvSpPr txBox="1"/>
          <p:nvPr/>
        </p:nvSpPr>
        <p:spPr>
          <a:xfrm>
            <a:off x="5349875" y="3570287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130 square meters.</a:t>
            </a:r>
          </a:p>
        </p:txBody>
      </p:sp>
      <p:sp>
        <p:nvSpPr>
          <p:cNvPr id="118" name="ESTIMATED COST OF CONSTRUCTION"/>
          <p:cNvSpPr txBox="1"/>
          <p:nvPr/>
        </p:nvSpPr>
        <p:spPr>
          <a:xfrm>
            <a:off x="455612" y="4011612"/>
            <a:ext cx="55626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❖"/>
              <a:defRPr sz="16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pPr>
              <a:buNone/>
            </a:pPr>
            <a:endParaRPr dirty="0"/>
          </a:p>
        </p:txBody>
      </p:sp>
      <p:sp>
        <p:nvSpPr>
          <p:cNvPr id="119" name="N11,300,000.00"/>
          <p:cNvSpPr txBox="1"/>
          <p:nvPr/>
        </p:nvSpPr>
        <p:spPr>
          <a:xfrm>
            <a:off x="5435600" y="4030662"/>
            <a:ext cx="31242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indent="0">
              <a:buNone/>
            </a:pPr>
            <a:endParaRPr dirty="0"/>
          </a:p>
        </p:txBody>
      </p:sp>
      <p:sp>
        <p:nvSpPr>
          <p:cNvPr id="120" name="2 BEDROOM TERRACE BUNGALOW"/>
          <p:cNvSpPr txBox="1"/>
          <p:nvPr/>
        </p:nvSpPr>
        <p:spPr>
          <a:xfrm>
            <a:off x="323850" y="228600"/>
            <a:ext cx="84963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2 BEDROOM </a:t>
            </a:r>
            <a:r>
              <a:rPr lang="en-US" dirty="0"/>
              <a:t>SEMI DETACHED</a:t>
            </a:r>
            <a:endParaRPr dirty="0"/>
          </a:p>
        </p:txBody>
      </p:sp>
      <p:sp>
        <p:nvSpPr>
          <p:cNvPr id="121" name="SPECIFICATIONS.…"/>
          <p:cNvSpPr txBox="1"/>
          <p:nvPr/>
        </p:nvSpPr>
        <p:spPr>
          <a:xfrm>
            <a:off x="1116012" y="4652962"/>
            <a:ext cx="4751388" cy="13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SPECIFICATIONS.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*Aluminium roofing sheets, 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*Built up wardrobes and *kitchen worktop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*Optimum  quality doors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*Royal exotic tiles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*POP ceiling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.jpeg" descr="ima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087" y="1374775"/>
            <a:ext cx="7129463" cy="50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ROUND FLOOR PLAN (ZOOM)"/>
          <p:cNvSpPr txBox="1"/>
          <p:nvPr/>
        </p:nvSpPr>
        <p:spPr>
          <a:xfrm>
            <a:off x="381000" y="9906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 GROUND FLOOR PLAN (ZOOM)</a:t>
            </a:r>
          </a:p>
        </p:txBody>
      </p:sp>
      <p:sp>
        <p:nvSpPr>
          <p:cNvPr id="129" name="2 BEDROOM TERRACE BUNGALOW"/>
          <p:cNvSpPr txBox="1"/>
          <p:nvPr/>
        </p:nvSpPr>
        <p:spPr>
          <a:xfrm>
            <a:off x="323850" y="228600"/>
            <a:ext cx="8496300" cy="39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2 BEDROOM TERRACE BUNGALOW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Image Gallery"/>
          <p:cNvGrpSpPr/>
          <p:nvPr/>
        </p:nvGrpSpPr>
        <p:grpSpPr>
          <a:xfrm>
            <a:off x="889000" y="679450"/>
            <a:ext cx="7366000" cy="5245100"/>
            <a:chOff x="0" y="0"/>
            <a:chExt cx="7366000" cy="5245100"/>
          </a:xfrm>
        </p:grpSpPr>
        <p:pic>
          <p:nvPicPr>
            <p:cNvPr id="131" name="2018 estate proposal 3d file with hall Picture # 1.png" descr="2018 estate proposal 3d file with hall Picture # 1.png"/>
            <p:cNvPicPr>
              <a:picLocks noChangeAspect="1"/>
            </p:cNvPicPr>
            <p:nvPr/>
          </p:nvPicPr>
          <p:blipFill>
            <a:blip r:embed="rId2" cstate="print"/>
            <a:srcRect t="7011" b="7011"/>
            <a:stretch>
              <a:fillRect/>
            </a:stretch>
          </p:blipFill>
          <p:spPr>
            <a:xfrm>
              <a:off x="0" y="0"/>
              <a:ext cx="7366000" cy="474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Community Center and Office"/>
            <p:cNvSpPr/>
            <p:nvPr/>
          </p:nvSpPr>
          <p:spPr>
            <a:xfrm>
              <a:off x="0" y="4826000"/>
              <a:ext cx="7366000" cy="419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r">
                <a:defRPr b="1">
                  <a:solidFill>
                    <a:schemeClr val="accent2"/>
                  </a:solidFill>
                </a:defRPr>
              </a:lvl1pPr>
            </a:lstStyle>
            <a:p>
              <a:r>
                <a:rPr dirty="0"/>
                <a:t>Community</a:t>
              </a:r>
              <a:r>
                <a:rPr lang="en-US" dirty="0"/>
                <a:t>/Welcome </a:t>
              </a:r>
              <a:r>
                <a:rPr dirty="0"/>
                <a:t>Center and Office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path&#10;&#10;Description automatically generated">
            <a:extLst>
              <a:ext uri="{FF2B5EF4-FFF2-40B4-BE49-F238E27FC236}">
                <a16:creationId xmlns:a16="http://schemas.microsoft.com/office/drawing/2014/main" id="{FAFA75FE-0E19-2D46-9609-6247B627D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952500"/>
            <a:ext cx="6604000" cy="495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4F671-3EB5-8C4E-8FAC-173EEE5E3B1A}"/>
              </a:ext>
            </a:extLst>
          </p:cNvPr>
          <p:cNvSpPr txBox="1"/>
          <p:nvPr/>
        </p:nvSpPr>
        <p:spPr>
          <a:xfrm>
            <a:off x="3352800" y="6324600"/>
            <a:ext cx="34522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Road construction within the Estate</a:t>
            </a:r>
          </a:p>
        </p:txBody>
      </p:sp>
    </p:spTree>
    <p:extLst>
      <p:ext uri="{BB962C8B-B14F-4D97-AF65-F5344CB8AC3E}">
        <p14:creationId xmlns:p14="http://schemas.microsoft.com/office/powerpoint/2010/main" val="4758701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18CC69AB-6DC0-7640-BE6A-DF369654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4" y="1143000"/>
            <a:ext cx="7664824" cy="434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86DE3-E392-A743-9CE0-25752DBC98E2}"/>
              </a:ext>
            </a:extLst>
          </p:cNvPr>
          <p:cNvSpPr txBox="1"/>
          <p:nvPr/>
        </p:nvSpPr>
        <p:spPr>
          <a:xfrm>
            <a:off x="3276600" y="5562600"/>
            <a:ext cx="54000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3 Bedroom Semi detached at roofing stage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5184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ummary…"/>
          <p:cNvSpPr txBox="1"/>
          <p:nvPr/>
        </p:nvSpPr>
        <p:spPr>
          <a:xfrm>
            <a:off x="790539" y="500380"/>
            <a:ext cx="7562923" cy="649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b="1">
                <a:solidFill>
                  <a:schemeClr val="accent2"/>
                </a:solidFill>
              </a:defRPr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Summary</a:t>
            </a:r>
          </a:p>
          <a:p>
            <a:pPr>
              <a:defRPr sz="1500"/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All costs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inclusive of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Civil-I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nfrastructure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 sz="15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Bungalow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 sz="2200"/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4 B/R Fully Detached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21,000,000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each</a:t>
            </a:r>
          </a:p>
          <a:p>
            <a:pPr>
              <a:defRPr sz="2200"/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3 B/R Semi Detached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N14,000,000 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each</a:t>
            </a:r>
          </a:p>
          <a:p>
            <a:pPr>
              <a:defRPr sz="2200"/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2 B/R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Semi Detached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N1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1,500,000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each</a:t>
            </a:r>
          </a:p>
          <a:p>
            <a:pPr>
              <a:defRPr sz="22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Duplex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 sz="2000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3B/R Town House  -  N16,000,000 each</a:t>
            </a:r>
          </a:p>
          <a:p>
            <a:pPr>
              <a:defRPr sz="20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Contact </a:t>
            </a:r>
          </a:p>
          <a:p>
            <a:pPr>
              <a:defRPr sz="2000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Daniel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Ishola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+1 614 327 0123</a:t>
            </a:r>
          </a:p>
          <a:p>
            <a:pPr>
              <a:defRPr sz="2000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Kunle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Omotoso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+1 347 372 0981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  <a:p>
            <a:endParaRPr sz="3200" dirty="0">
              <a:latin typeface="Times New Roman" pitchFamily="18" charset="0"/>
              <a:cs typeface="Times New Roman" pitchFamily="18" charset="0"/>
            </a:endParaRPr>
          </a:p>
          <a:p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posed"/>
          <p:cNvSpPr txBox="1"/>
          <p:nvPr/>
        </p:nvSpPr>
        <p:spPr>
          <a:xfrm>
            <a:off x="3760787" y="304800"/>
            <a:ext cx="1279145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Proposed </a:t>
            </a:r>
          </a:p>
        </p:txBody>
      </p:sp>
      <p:sp>
        <p:nvSpPr>
          <p:cNvPr id="23" name="ESTATE DEVELOPMENT"/>
          <p:cNvSpPr txBox="1"/>
          <p:nvPr/>
        </p:nvSpPr>
        <p:spPr>
          <a:xfrm>
            <a:off x="250825" y="609600"/>
            <a:ext cx="8569325" cy="61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C0000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r>
              <a:t>ESTATE DEVELOPMENT</a:t>
            </a:r>
          </a:p>
        </p:txBody>
      </p:sp>
      <p:sp>
        <p:nvSpPr>
          <p:cNvPr id="24" name="REDEMPTION CAMP, NIGERIA"/>
          <p:cNvSpPr txBox="1"/>
          <p:nvPr/>
        </p:nvSpPr>
        <p:spPr>
          <a:xfrm>
            <a:off x="250825" y="1416050"/>
            <a:ext cx="8569325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REDEMPTION CAMP, NIGERIA</a:t>
            </a:r>
          </a:p>
        </p:txBody>
      </p:sp>
      <p:pic>
        <p:nvPicPr>
          <p:cNvPr id="25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875" y="2419350"/>
            <a:ext cx="2889250" cy="216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ng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7237" y="2498725"/>
            <a:ext cx="2786063" cy="208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.png" descr="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9812" y="2566987"/>
            <a:ext cx="2713038" cy="203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12E4-57A5-4442-BF55-002312E1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626"/>
            <a:ext cx="9144000" cy="5234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F8DDA-C6B8-4247-89A8-28094C50C021}"/>
              </a:ext>
            </a:extLst>
          </p:cNvPr>
          <p:cNvSpPr txBox="1"/>
          <p:nvPr/>
        </p:nvSpPr>
        <p:spPr>
          <a:xfrm>
            <a:off x="4114800" y="6400800"/>
            <a:ext cx="19886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Main Entrance </a:t>
            </a:r>
          </a:p>
        </p:txBody>
      </p:sp>
    </p:spTree>
    <p:extLst>
      <p:ext uri="{BB962C8B-B14F-4D97-AF65-F5344CB8AC3E}">
        <p14:creationId xmlns:p14="http://schemas.microsoft.com/office/powerpoint/2010/main" val="30553801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ITE  FEATURES"/>
          <p:cNvSpPr txBox="1"/>
          <p:nvPr/>
        </p:nvSpPr>
        <p:spPr>
          <a:xfrm>
            <a:off x="-381000" y="685800"/>
            <a:ext cx="5562600" cy="502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700"/>
              </a:spcBef>
              <a:buSzPct val="100000"/>
              <a:buChar char="❖"/>
              <a:defRPr sz="32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SITE  FEATURES</a:t>
            </a:r>
          </a:p>
        </p:txBody>
      </p:sp>
      <p:sp>
        <p:nvSpPr>
          <p:cNvPr id="45" name="Area 695 square meters."/>
          <p:cNvSpPr txBox="1"/>
          <p:nvPr/>
        </p:nvSpPr>
        <p:spPr>
          <a:xfrm>
            <a:off x="5802312" y="4800600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Area 695 square meters.</a:t>
            </a:r>
          </a:p>
        </p:txBody>
      </p:sp>
      <p:sp>
        <p:nvSpPr>
          <p:cNvPr id="46" name="Unique and beautiful landscape and scenery.…"/>
          <p:cNvSpPr txBox="1"/>
          <p:nvPr/>
        </p:nvSpPr>
        <p:spPr>
          <a:xfrm>
            <a:off x="773112" y="1371600"/>
            <a:ext cx="5892476" cy="168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Unique and beautiful landscape and scenery.</a:t>
            </a:r>
          </a:p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Total estate square area about 30,000 square meters.</a:t>
            </a:r>
          </a:p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Consists of various types including Fully Detached,</a:t>
            </a:r>
          </a:p>
          <a:p>
            <a:pPr marL="285750" indent="-28575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Semi-detached and Terrace bungalows</a:t>
            </a:r>
          </a:p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Shopping Center</a:t>
            </a:r>
          </a:p>
          <a:p>
            <a: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Park and Recreational facilities</a:t>
            </a:r>
          </a:p>
        </p:txBody>
      </p:sp>
      <p:sp>
        <p:nvSpPr>
          <p:cNvPr id="47" name="4 BEDROOM FULLY DETACHED  BUNGALOW"/>
          <p:cNvSpPr txBox="1"/>
          <p:nvPr/>
        </p:nvSpPr>
        <p:spPr>
          <a:xfrm>
            <a:off x="468312" y="4800600"/>
            <a:ext cx="5562601" cy="2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❖"/>
              <a:defRPr sz="1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4 BEDROOM FULLY DETACHED  BUNGALOW</a:t>
            </a:r>
          </a:p>
        </p:txBody>
      </p:sp>
      <p:sp>
        <p:nvSpPr>
          <p:cNvPr id="48" name="Area 333 square meters."/>
          <p:cNvSpPr txBox="1"/>
          <p:nvPr/>
        </p:nvSpPr>
        <p:spPr>
          <a:xfrm>
            <a:off x="5791200" y="51816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Area 333 square meters.</a:t>
            </a:r>
          </a:p>
        </p:txBody>
      </p:sp>
      <p:sp>
        <p:nvSpPr>
          <p:cNvPr id="49" name="3 BEDROOM SEMI DETACHED BUNGALOW"/>
          <p:cNvSpPr txBox="1"/>
          <p:nvPr/>
        </p:nvSpPr>
        <p:spPr>
          <a:xfrm>
            <a:off x="457200" y="5181600"/>
            <a:ext cx="5562600" cy="2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buSzPct val="100000"/>
              <a:buChar char="❖"/>
              <a:defRPr sz="1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3 BEDROOM SEMI DETACHED BUNGALOW</a:t>
            </a:r>
          </a:p>
        </p:txBody>
      </p:sp>
      <p:sp>
        <p:nvSpPr>
          <p:cNvPr id="50" name="Area 310 square meters."/>
          <p:cNvSpPr txBox="1"/>
          <p:nvPr/>
        </p:nvSpPr>
        <p:spPr>
          <a:xfrm>
            <a:off x="5802312" y="5751512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Area 310 square meters.</a:t>
            </a:r>
          </a:p>
        </p:txBody>
      </p:sp>
      <p:sp>
        <p:nvSpPr>
          <p:cNvPr id="51" name="2 BEDROOM TERRACE BUNGALOW…"/>
          <p:cNvSpPr txBox="1"/>
          <p:nvPr/>
        </p:nvSpPr>
        <p:spPr>
          <a:xfrm>
            <a:off x="457200" y="5562600"/>
            <a:ext cx="4402138" cy="70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buSzPct val="100000"/>
              <a:buChar char="❖"/>
              <a:defRPr sz="1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pPr>
            <a:r>
              <a:t>2 BEDROOM TERRACE BUNGALOW</a:t>
            </a:r>
            <a:endParaRPr sz="1600"/>
          </a:p>
          <a:p>
            <a:pPr>
              <a:spcBef>
                <a:spcPts val="300"/>
              </a:spcBef>
              <a:defRPr sz="1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pPr>
            <a:r>
              <a:t>CORNER PLOT</a:t>
            </a:r>
          </a:p>
          <a:p>
            <a:pPr>
              <a:spcBef>
                <a:spcPts val="300"/>
              </a:spcBef>
              <a:defRPr sz="1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pPr>
            <a:r>
              <a:t>INNER PLOT</a:t>
            </a:r>
          </a:p>
        </p:txBody>
      </p:sp>
      <p:sp>
        <p:nvSpPr>
          <p:cNvPr id="52" name="Area 245 square meters"/>
          <p:cNvSpPr txBox="1"/>
          <p:nvPr/>
        </p:nvSpPr>
        <p:spPr>
          <a:xfrm>
            <a:off x="5802312" y="6132512"/>
            <a:ext cx="3124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Area 245 square meters</a:t>
            </a:r>
          </a:p>
        </p:txBody>
      </p:sp>
      <p:sp>
        <p:nvSpPr>
          <p:cNvPr id="53" name="HOUSE TYPES"/>
          <p:cNvSpPr txBox="1"/>
          <p:nvPr/>
        </p:nvSpPr>
        <p:spPr>
          <a:xfrm>
            <a:off x="228600" y="4182642"/>
            <a:ext cx="5562600" cy="50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buSzPct val="100000"/>
              <a:buChar char="❖"/>
              <a:defRPr sz="32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HOUSE TYPES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61CA0C30-136F-8E48-8741-8009C737E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2" y="973634"/>
            <a:ext cx="7064898" cy="4360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47B32-BB13-854A-BF43-F0B3FF5D8D6B}"/>
              </a:ext>
            </a:extLst>
          </p:cNvPr>
          <p:cNvSpPr txBox="1"/>
          <p:nvPr/>
        </p:nvSpPr>
        <p:spPr>
          <a:xfrm>
            <a:off x="1981200" y="6172200"/>
            <a:ext cx="54864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Bedroom Town Houses  (N16m each)</a:t>
            </a:r>
          </a:p>
        </p:txBody>
      </p:sp>
    </p:spTree>
    <p:extLst>
      <p:ext uri="{BB962C8B-B14F-4D97-AF65-F5344CB8AC3E}">
        <p14:creationId xmlns:p14="http://schemas.microsoft.com/office/powerpoint/2010/main" val="1803742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4 BEDROOM FULLY DETACHED BUNGALOW"/>
          <p:cNvSpPr txBox="1"/>
          <p:nvPr/>
        </p:nvSpPr>
        <p:spPr>
          <a:xfrm>
            <a:off x="65087" y="228600"/>
            <a:ext cx="88995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A4B05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4BEDROOM FULLY DETACHED BUNGALOW</a:t>
            </a:r>
            <a:r>
              <a:rPr lang="en-US" dirty="0"/>
              <a:t> (N21m each)</a:t>
            </a:r>
            <a:endParaRPr dirty="0"/>
          </a:p>
        </p:txBody>
      </p:sp>
      <p:pic>
        <p:nvPicPr>
          <p:cNvPr id="56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62" y="835025"/>
            <a:ext cx="3455988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.png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562" y="3571875"/>
            <a:ext cx="3455988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.png" descr="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8550" y="1481137"/>
            <a:ext cx="5213350" cy="7839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1"/>
          <p:cNvSpPr txBox="1"/>
          <p:nvPr/>
        </p:nvSpPr>
        <p:spPr>
          <a:xfrm>
            <a:off x="5651500" y="16002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61" name="LIVING ROOM"/>
          <p:cNvSpPr txBox="1"/>
          <p:nvPr/>
        </p:nvSpPr>
        <p:spPr>
          <a:xfrm>
            <a:off x="381000" y="16002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LIVING ROOM</a:t>
            </a:r>
          </a:p>
        </p:txBody>
      </p:sp>
      <p:sp>
        <p:nvSpPr>
          <p:cNvPr id="62" name="4"/>
          <p:cNvSpPr txBox="1"/>
          <p:nvPr/>
        </p:nvSpPr>
        <p:spPr>
          <a:xfrm>
            <a:off x="5632450" y="19812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4</a:t>
            </a:r>
          </a:p>
        </p:txBody>
      </p:sp>
      <p:sp>
        <p:nvSpPr>
          <p:cNvPr id="63" name="BEDROOMS"/>
          <p:cNvSpPr txBox="1"/>
          <p:nvPr/>
        </p:nvSpPr>
        <p:spPr>
          <a:xfrm>
            <a:off x="369887" y="1981200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BEDROOMS</a:t>
            </a:r>
          </a:p>
        </p:txBody>
      </p:sp>
      <p:sp>
        <p:nvSpPr>
          <p:cNvPr id="64" name="5"/>
          <p:cNvSpPr txBox="1"/>
          <p:nvPr/>
        </p:nvSpPr>
        <p:spPr>
          <a:xfrm>
            <a:off x="5651500" y="2362200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5</a:t>
            </a:r>
          </a:p>
        </p:txBody>
      </p:sp>
      <p:sp>
        <p:nvSpPr>
          <p:cNvPr id="65" name="BATHROOMS AND TOILETS"/>
          <p:cNvSpPr txBox="1"/>
          <p:nvPr/>
        </p:nvSpPr>
        <p:spPr>
          <a:xfrm>
            <a:off x="369887" y="2362200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BATHROOMS AND TOILETS</a:t>
            </a:r>
          </a:p>
        </p:txBody>
      </p:sp>
      <p:sp>
        <p:nvSpPr>
          <p:cNvPr id="66" name="668 square meters."/>
          <p:cNvSpPr txBox="1"/>
          <p:nvPr/>
        </p:nvSpPr>
        <p:spPr>
          <a:xfrm>
            <a:off x="5651500" y="2747962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668 square meters.</a:t>
            </a:r>
          </a:p>
        </p:txBody>
      </p:sp>
      <p:sp>
        <p:nvSpPr>
          <p:cNvPr id="67" name="PLOT AREA"/>
          <p:cNvSpPr txBox="1"/>
          <p:nvPr/>
        </p:nvSpPr>
        <p:spPr>
          <a:xfrm>
            <a:off x="369887" y="2743200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PLOT AREA</a:t>
            </a:r>
          </a:p>
        </p:txBody>
      </p:sp>
      <p:sp>
        <p:nvSpPr>
          <p:cNvPr id="68" name="4 BEDROOM FULLY DETACHED BUNGALOW"/>
          <p:cNvSpPr txBox="1"/>
          <p:nvPr/>
        </p:nvSpPr>
        <p:spPr>
          <a:xfrm>
            <a:off x="65087" y="228600"/>
            <a:ext cx="8899526" cy="39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A4B05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4 BEDROOM FULLY DETACHED BUNGALOW</a:t>
            </a:r>
          </a:p>
        </p:txBody>
      </p:sp>
      <p:sp>
        <p:nvSpPr>
          <p:cNvPr id="69" name="BUILT AREA"/>
          <p:cNvSpPr txBox="1"/>
          <p:nvPr/>
        </p:nvSpPr>
        <p:spPr>
          <a:xfrm>
            <a:off x="404812" y="3233737"/>
            <a:ext cx="5562601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BUILT AREA</a:t>
            </a:r>
          </a:p>
        </p:txBody>
      </p:sp>
      <p:sp>
        <p:nvSpPr>
          <p:cNvPr id="70" name="244 square meters."/>
          <p:cNvSpPr txBox="1"/>
          <p:nvPr/>
        </p:nvSpPr>
        <p:spPr>
          <a:xfrm>
            <a:off x="5651500" y="3246437"/>
            <a:ext cx="3124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•"/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244 square meters.</a:t>
            </a:r>
          </a:p>
        </p:txBody>
      </p:sp>
      <p:sp>
        <p:nvSpPr>
          <p:cNvPr id="71" name="ESTIMATED COST OF CONSTRUCTION"/>
          <p:cNvSpPr txBox="1"/>
          <p:nvPr/>
        </p:nvSpPr>
        <p:spPr>
          <a:xfrm>
            <a:off x="406400" y="3695700"/>
            <a:ext cx="5562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pPr>
              <a:buNone/>
            </a:pPr>
            <a:endParaRPr dirty="0"/>
          </a:p>
        </p:txBody>
      </p:sp>
      <p:sp>
        <p:nvSpPr>
          <p:cNvPr id="73" name="SPECIFICATIONS.…"/>
          <p:cNvSpPr txBox="1"/>
          <p:nvPr/>
        </p:nvSpPr>
        <p:spPr>
          <a:xfrm>
            <a:off x="1116012" y="4652962"/>
            <a:ext cx="4751388" cy="13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SPECIFICATIONS.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*Aluminium roofing sheets, 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*Built up wardrobes and *kitchen worktop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*Optimum  quality doors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*Royal exotic tiles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*POPceiling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ROUND FLOOR PLAN"/>
          <p:cNvSpPr txBox="1"/>
          <p:nvPr/>
        </p:nvSpPr>
        <p:spPr>
          <a:xfrm>
            <a:off x="755650" y="622300"/>
            <a:ext cx="5562600" cy="31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buSzPct val="100000"/>
              <a:buChar char="❖"/>
              <a:defRPr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 GROUND FLOOR PLAN</a:t>
            </a:r>
          </a:p>
        </p:txBody>
      </p:sp>
      <p:sp>
        <p:nvSpPr>
          <p:cNvPr id="76" name="4 BEDROOM FULLY DETACHED BUNGALOW"/>
          <p:cNvSpPr txBox="1"/>
          <p:nvPr/>
        </p:nvSpPr>
        <p:spPr>
          <a:xfrm>
            <a:off x="65087" y="228600"/>
            <a:ext cx="8899526" cy="39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A4B05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4 BEDROOM FULLY DETACHED BUNGALOW</a:t>
            </a:r>
          </a:p>
        </p:txBody>
      </p:sp>
      <p:pic>
        <p:nvPicPr>
          <p:cNvPr id="77" name="D:\dellucci architecture\arc steve\2018 lagos estate proposal\4 BEDROOM BUNGALOW plan.JPG" descr="D:\dellucci architecture\arc steve\2018 lagos estate proposal\4 BEDROOM BUNGALOW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150" y="1214437"/>
            <a:ext cx="5799138" cy="535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3 BEDROOM SEMI- DETACHED BUNGALOW"/>
          <p:cNvSpPr txBox="1"/>
          <p:nvPr/>
        </p:nvSpPr>
        <p:spPr>
          <a:xfrm>
            <a:off x="65087" y="228600"/>
            <a:ext cx="88995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500"/>
              </a:spcBef>
              <a:buSzPct val="100000"/>
              <a:buChar char="❖"/>
              <a:defRPr sz="2400">
                <a:solidFill>
                  <a:srgbClr val="C00000"/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3 BEDROOM SEMI- DETACHED BUNGALOW</a:t>
            </a:r>
            <a:r>
              <a:rPr lang="en-US" dirty="0"/>
              <a:t> (N14m each)</a:t>
            </a:r>
            <a:endParaRPr dirty="0"/>
          </a:p>
        </p:txBody>
      </p:sp>
      <p:pic>
        <p:nvPicPr>
          <p:cNvPr id="80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62" y="835025"/>
            <a:ext cx="3651251" cy="273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.png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62" y="3524250"/>
            <a:ext cx="3986213" cy="298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.png" descr="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9075" y="1773237"/>
            <a:ext cx="4822825" cy="7254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默认设计模板">
  <a:themeElements>
    <a:clrScheme name="默认设计模板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97B7E"/>
      </a:accent1>
      <a:accent2>
        <a:srgbClr val="F96A1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默认设计模板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默认设计模板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默认设计模板">
  <a:themeElements>
    <a:clrScheme name="默认设计模板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97B7E"/>
      </a:accent1>
      <a:accent2>
        <a:srgbClr val="F96A1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默认设计模板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默认设计模板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387</Words>
  <Application>Microsoft Macintosh PowerPoint</Application>
  <PresentationFormat>On-screen Show (4:3)</PresentationFormat>
  <Paragraphs>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Copperplate Gothic Bold</vt:lpstr>
      <vt:lpstr>Copperplate Gothic Light</vt:lpstr>
      <vt:lpstr>Rockwell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Omotoso</dc:creator>
  <cp:lastModifiedBy>kunle Omotoso</cp:lastModifiedBy>
  <cp:revision>13</cp:revision>
  <dcterms:modified xsi:type="dcterms:W3CDTF">2020-07-09T20:44:01Z</dcterms:modified>
</cp:coreProperties>
</file>